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9144000" cy="5143500" type="screen16x9"/>
  <p:notesSz cx="6858000" cy="9144000"/>
  <p:embeddedFontLst>
    <p:embeddedFont>
      <p:font typeface="Proxima Nova"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804" y="1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font" Target="fonts/font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ie Knutson" userId="58181af7213a06e6" providerId="LiveId" clId="{F4196B30-A875-48F1-A231-8A92E46B055D}"/>
    <pc:docChg chg="modSld">
      <pc:chgData name="Katie Knutson" userId="58181af7213a06e6" providerId="LiveId" clId="{F4196B30-A875-48F1-A231-8A92E46B055D}" dt="2022-03-27T02:34:41.152" v="7" actId="1076"/>
      <pc:docMkLst>
        <pc:docMk/>
      </pc:docMkLst>
      <pc:sldChg chg="modSp mod">
        <pc:chgData name="Katie Knutson" userId="58181af7213a06e6" providerId="LiveId" clId="{F4196B30-A875-48F1-A231-8A92E46B055D}" dt="2022-03-27T02:34:41.152" v="7" actId="1076"/>
        <pc:sldMkLst>
          <pc:docMk/>
          <pc:sldMk cId="0" sldId="266"/>
        </pc:sldMkLst>
        <pc:picChg chg="mod">
          <ac:chgData name="Katie Knutson" userId="58181af7213a06e6" providerId="LiveId" clId="{F4196B30-A875-48F1-A231-8A92E46B055D}" dt="2022-03-27T02:34:41.152" v="7" actId="1076"/>
          <ac:picMkLst>
            <pc:docMk/>
            <pc:sldMk cId="0" sldId="266"/>
            <ac:picMk id="175" creationId="{00000000-0000-0000-0000-000000000000}"/>
          </ac:picMkLst>
        </pc:pic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42e3e7cd_1_1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42e3e7c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d4400e736_2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d4400e736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1eeda66758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11eeda66758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1eeda66758_0_3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1eeda66758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9c40d9f9_0_2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9c40d9f9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cb9a3abeb_0_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cb9a3abe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42e3e7c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42e3e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cbab3a369_1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742e3e7cd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742e3e7cd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1eeda66758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1eeda6675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1eeda66758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1eeda6675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1eeda66758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1eeda6675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d4400e736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d9c40d9f9_0_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cb9a3abeb_0_2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cb9a3abe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56" name="Google Shape;56;p14"/>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7" name="Google Shape;57;p14"/>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61" name="Google Shape;61;p15"/>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7" name="Google Shape;67;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1" name="Google Shape;71;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2" name="Google Shape;72;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9" name="Google Shape;7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80"/>
        <p:cNvGrpSpPr/>
        <p:nvPr/>
      </p:nvGrpSpPr>
      <p:grpSpPr>
        <a:xfrm>
          <a:off x="0" y="0"/>
          <a:ext cx="0" cy="0"/>
          <a:chOff x="0" y="0"/>
          <a:chExt cx="0" cy="0"/>
        </a:xfrm>
      </p:grpSpPr>
      <p:sp>
        <p:nvSpPr>
          <p:cNvPr id="81" name="Google Shape;81;p20"/>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2" name="Google Shape;8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21"/>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86" name="Google Shape;86;p21"/>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7" name="Google Shape;87;p21"/>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8" name="Google Shape;88;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22"/>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100"/>
              <a:buNone/>
              <a:defRPr sz="2100"/>
            </a:lvl1pPr>
          </a:lstStyle>
          <a:p>
            <a:endParaRPr/>
          </a:p>
        </p:txBody>
      </p:sp>
      <p:sp>
        <p:nvSpPr>
          <p:cNvPr id="92" name="Google Shape;9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3"/>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96" name="Google Shape;96;p23"/>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7" name="Google Shape;9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8"/>
        <p:cNvGrpSpPr/>
        <p:nvPr/>
      </p:nvGrpSpPr>
      <p:grpSpPr>
        <a:xfrm>
          <a:off x="0" y="0"/>
          <a:ext cx="0" cy="0"/>
          <a:chOff x="0" y="0"/>
          <a:chExt cx="0" cy="0"/>
        </a:xfrm>
      </p:grpSpPr>
      <p:sp>
        <p:nvSpPr>
          <p:cNvPr id="99" name="Google Shape;99;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9.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9.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2.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25" descr="White cloud in front of dark blue star-filled sky"/>
          <p:cNvPicPr preferRelativeResize="0"/>
          <p:nvPr/>
        </p:nvPicPr>
        <p:blipFill rotWithShape="1">
          <a:blip r:embed="rId3">
            <a:alphaModFix/>
          </a:blip>
          <a:srcRect r="1719" b="17067"/>
          <a:stretch/>
        </p:blipFill>
        <p:spPr>
          <a:xfrm>
            <a:off x="0" y="0"/>
            <a:ext cx="9144001" cy="5143500"/>
          </a:xfrm>
          <a:prstGeom prst="rect">
            <a:avLst/>
          </a:prstGeom>
          <a:noFill/>
          <a:ln>
            <a:noFill/>
          </a:ln>
        </p:spPr>
      </p:pic>
      <p:sp>
        <p:nvSpPr>
          <p:cNvPr id="105" name="Google Shape;105;p25"/>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t>C++ and Java</a:t>
            </a:r>
            <a:endParaRPr sz="6000"/>
          </a:p>
        </p:txBody>
      </p:sp>
      <p:sp>
        <p:nvSpPr>
          <p:cNvPr id="106" name="Google Shape;106;p25"/>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Katheryn Knutson</a:t>
            </a:r>
            <a:endParaRPr/>
          </a:p>
        </p:txBody>
      </p:sp>
      <p:sp>
        <p:nvSpPr>
          <p:cNvPr id="107" name="Google Shape;107;p25"/>
          <p:cNvSpPr txBox="1">
            <a:spLocks noGrp="1"/>
          </p:cNvSpPr>
          <p:nvPr>
            <p:ph type="subTitle" idx="1"/>
          </p:nvPr>
        </p:nvSpPr>
        <p:spPr>
          <a:xfrm>
            <a:off x="510450" y="4370773"/>
            <a:ext cx="8123100" cy="50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Programming Languages</a:t>
            </a:r>
            <a:endParaRPr sz="1800"/>
          </a:p>
        </p:txBody>
      </p:sp>
      <p:cxnSp>
        <p:nvCxnSpPr>
          <p:cNvPr id="108" name="Google Shape;108;p25"/>
          <p:cNvCxnSpPr/>
          <p:nvPr/>
        </p:nvCxnSpPr>
        <p:spPr>
          <a:xfrm>
            <a:off x="615150" y="2998025"/>
            <a:ext cx="5004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4"/>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Rock, Paper, Scissors</a:t>
            </a:r>
            <a:endParaRPr/>
          </a:p>
        </p:txBody>
      </p:sp>
      <p:sp>
        <p:nvSpPr>
          <p:cNvPr id="163" name="Google Shape;163;p34"/>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Tests user input, comparisons, and print statements</a:t>
            </a:r>
            <a:endParaRPr/>
          </a:p>
        </p:txBody>
      </p:sp>
      <p:sp>
        <p:nvSpPr>
          <p:cNvPr id="164" name="Google Shape;164;p34"/>
          <p:cNvSpPr txBox="1"/>
          <p:nvPr/>
        </p:nvSpPr>
        <p:spPr>
          <a:xfrm>
            <a:off x="265500" y="4495425"/>
            <a:ext cx="4045200" cy="45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i="1">
              <a:solidFill>
                <a:schemeClr val="accent3"/>
              </a:solidFill>
            </a:endParaRPr>
          </a:p>
        </p:txBody>
      </p:sp>
      <p:pic>
        <p:nvPicPr>
          <p:cNvPr id="165" name="Google Shape;165;p34"/>
          <p:cNvPicPr preferRelativeResize="0"/>
          <p:nvPr/>
        </p:nvPicPr>
        <p:blipFill>
          <a:blip r:embed="rId3">
            <a:alphaModFix/>
          </a:blip>
          <a:stretch>
            <a:fillRect/>
          </a:stretch>
        </p:blipFill>
        <p:spPr>
          <a:xfrm>
            <a:off x="628650" y="3515100"/>
            <a:ext cx="7886700" cy="1504950"/>
          </a:xfrm>
          <a:prstGeom prst="rect">
            <a:avLst/>
          </a:prstGeom>
          <a:noFill/>
          <a:ln>
            <a:noFill/>
          </a:ln>
        </p:spPr>
      </p:pic>
      <p:pic>
        <p:nvPicPr>
          <p:cNvPr id="166" name="Google Shape;166;p34"/>
          <p:cNvPicPr preferRelativeResize="0"/>
          <p:nvPr/>
        </p:nvPicPr>
        <p:blipFill>
          <a:blip r:embed="rId4">
            <a:alphaModFix/>
          </a:blip>
          <a:stretch>
            <a:fillRect/>
          </a:stretch>
        </p:blipFill>
        <p:spPr>
          <a:xfrm>
            <a:off x="4737075" y="0"/>
            <a:ext cx="4181151" cy="35151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5"/>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Weight Converter</a:t>
            </a:r>
            <a:endParaRPr/>
          </a:p>
        </p:txBody>
      </p:sp>
      <p:sp>
        <p:nvSpPr>
          <p:cNvPr id="172" name="Google Shape;172;p35"/>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Tests user input, mathematical operations and print statements</a:t>
            </a:r>
            <a:endParaRPr/>
          </a:p>
        </p:txBody>
      </p:sp>
      <p:sp>
        <p:nvSpPr>
          <p:cNvPr id="173" name="Google Shape;173;p35"/>
          <p:cNvSpPr txBox="1"/>
          <p:nvPr/>
        </p:nvSpPr>
        <p:spPr>
          <a:xfrm>
            <a:off x="265500" y="4495425"/>
            <a:ext cx="4045200" cy="45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i="1">
              <a:solidFill>
                <a:schemeClr val="accent3"/>
              </a:solidFill>
            </a:endParaRPr>
          </a:p>
        </p:txBody>
      </p:sp>
      <p:pic>
        <p:nvPicPr>
          <p:cNvPr id="174" name="Google Shape;174;p35"/>
          <p:cNvPicPr preferRelativeResize="0"/>
          <p:nvPr/>
        </p:nvPicPr>
        <p:blipFill>
          <a:blip r:embed="rId3">
            <a:alphaModFix/>
          </a:blip>
          <a:stretch>
            <a:fillRect/>
          </a:stretch>
        </p:blipFill>
        <p:spPr>
          <a:xfrm>
            <a:off x="552450" y="3514525"/>
            <a:ext cx="8039100" cy="1562100"/>
          </a:xfrm>
          <a:prstGeom prst="rect">
            <a:avLst/>
          </a:prstGeom>
          <a:noFill/>
          <a:ln>
            <a:noFill/>
          </a:ln>
        </p:spPr>
      </p:pic>
      <p:pic>
        <p:nvPicPr>
          <p:cNvPr id="175" name="Google Shape;175;p35"/>
          <p:cNvPicPr preferRelativeResize="0"/>
          <p:nvPr/>
        </p:nvPicPr>
        <p:blipFill>
          <a:blip r:embed="rId4">
            <a:alphaModFix/>
          </a:blip>
          <a:stretch>
            <a:fillRect/>
          </a:stretch>
        </p:blipFill>
        <p:spPr>
          <a:xfrm>
            <a:off x="4118238" y="66875"/>
            <a:ext cx="5025762" cy="3181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6"/>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Text Adventure Game</a:t>
            </a:r>
            <a:endParaRPr/>
          </a:p>
        </p:txBody>
      </p:sp>
      <p:sp>
        <p:nvSpPr>
          <p:cNvPr id="181" name="Google Shape;181;p36"/>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Tests user input, comparisons, stacks, mathematical operations and print statements</a:t>
            </a:r>
            <a:endParaRPr/>
          </a:p>
        </p:txBody>
      </p:sp>
      <p:sp>
        <p:nvSpPr>
          <p:cNvPr id="182" name="Google Shape;182;p36"/>
          <p:cNvSpPr txBox="1"/>
          <p:nvPr/>
        </p:nvSpPr>
        <p:spPr>
          <a:xfrm>
            <a:off x="265500" y="4495425"/>
            <a:ext cx="4045200" cy="45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i="1">
              <a:solidFill>
                <a:schemeClr val="accent3"/>
              </a:solidFill>
            </a:endParaRPr>
          </a:p>
        </p:txBody>
      </p:sp>
      <p:pic>
        <p:nvPicPr>
          <p:cNvPr id="183" name="Google Shape;183;p36"/>
          <p:cNvPicPr preferRelativeResize="0"/>
          <p:nvPr/>
        </p:nvPicPr>
        <p:blipFill>
          <a:blip r:embed="rId3">
            <a:alphaModFix/>
          </a:blip>
          <a:stretch>
            <a:fillRect/>
          </a:stretch>
        </p:blipFill>
        <p:spPr>
          <a:xfrm>
            <a:off x="4572000" y="714775"/>
            <a:ext cx="4528500" cy="315240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7"/>
          <p:cNvSpPr txBox="1">
            <a:spLocks noGrp="1"/>
          </p:cNvSpPr>
          <p:nvPr>
            <p:ph type="title" idx="4294967295"/>
          </p:nvPr>
        </p:nvSpPr>
        <p:spPr>
          <a:xfrm>
            <a:off x="311700" y="445025"/>
            <a:ext cx="4084500" cy="10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Aha! </a:t>
            </a:r>
            <a:br>
              <a:rPr lang="en" sz="2400"/>
            </a:br>
            <a:r>
              <a:rPr lang="en" sz="3600"/>
              <a:t>Results</a:t>
            </a:r>
            <a:endParaRPr sz="3600"/>
          </a:p>
        </p:txBody>
      </p:sp>
      <p:sp>
        <p:nvSpPr>
          <p:cNvPr id="189" name="Google Shape;189;p37"/>
          <p:cNvSpPr txBox="1">
            <a:spLocks noGrp="1"/>
          </p:cNvSpPr>
          <p:nvPr>
            <p:ph type="body" idx="4294967295"/>
          </p:nvPr>
        </p:nvSpPr>
        <p:spPr>
          <a:xfrm>
            <a:off x="311700" y="1387475"/>
            <a:ext cx="4084500" cy="35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  and Java are similar in low level programming experiments </a:t>
            </a:r>
            <a:endParaRPr/>
          </a:p>
          <a:p>
            <a:pPr marL="457200" lvl="0" indent="-336550" algn="l" rtl="0">
              <a:lnSpc>
                <a:spcPct val="150000"/>
              </a:lnSpc>
              <a:spcBef>
                <a:spcPts val="1600"/>
              </a:spcBef>
              <a:spcAft>
                <a:spcPts val="0"/>
              </a:spcAft>
              <a:buSzPts val="1700"/>
              <a:buFont typeface="Times New Roman"/>
              <a:buAutoNum type="arabicPeriod"/>
            </a:pPr>
            <a:r>
              <a:rPr lang="en" sz="1700">
                <a:latin typeface="Times New Roman"/>
                <a:ea typeface="Times New Roman"/>
                <a:cs typeface="Times New Roman"/>
                <a:sym typeface="Times New Roman"/>
              </a:rPr>
              <a:t> C++ and Java performed equally well with, print statements, if statements, loops,  and mathematical operations</a:t>
            </a:r>
            <a:endParaRPr sz="1700">
              <a:latin typeface="Times New Roman"/>
              <a:ea typeface="Times New Roman"/>
              <a:cs typeface="Times New Roman"/>
              <a:sym typeface="Times New Roman"/>
            </a:endParaRPr>
          </a:p>
          <a:p>
            <a:pPr marL="457200" lvl="0" indent="-336550" algn="l" rtl="0">
              <a:spcBef>
                <a:spcPts val="0"/>
              </a:spcBef>
              <a:spcAft>
                <a:spcPts val="0"/>
              </a:spcAft>
              <a:buSzPts val="1700"/>
              <a:buFont typeface="Times New Roman"/>
              <a:buAutoNum type="arabicPeriod"/>
            </a:pPr>
            <a:r>
              <a:rPr lang="en" sz="1700">
                <a:latin typeface="Times New Roman"/>
                <a:ea typeface="Times New Roman"/>
                <a:cs typeface="Times New Roman"/>
                <a:sym typeface="Times New Roman"/>
              </a:rPr>
              <a:t>C++ performed better with user input</a:t>
            </a:r>
            <a:endParaRPr sz="1700">
              <a:latin typeface="Times New Roman"/>
              <a:ea typeface="Times New Roman"/>
              <a:cs typeface="Times New Roman"/>
              <a:sym typeface="Times New Roman"/>
            </a:endParaRPr>
          </a:p>
          <a:p>
            <a:pPr marL="457200" lvl="0" indent="-336550" algn="l" rtl="0">
              <a:spcBef>
                <a:spcPts val="1600"/>
              </a:spcBef>
              <a:spcAft>
                <a:spcPts val="1600"/>
              </a:spcAft>
              <a:buSzPts val="1700"/>
              <a:buFont typeface="Times New Roman"/>
              <a:buAutoNum type="arabicPeriod"/>
            </a:pPr>
            <a:r>
              <a:rPr lang="en" sz="1700">
                <a:latin typeface="Times New Roman"/>
                <a:ea typeface="Times New Roman"/>
                <a:cs typeface="Times New Roman"/>
                <a:sym typeface="Times New Roman"/>
              </a:rPr>
              <a:t>Java performed better with stacks</a:t>
            </a:r>
            <a:endParaRPr sz="1700">
              <a:latin typeface="Times New Roman"/>
              <a:ea typeface="Times New Roman"/>
              <a:cs typeface="Times New Roman"/>
              <a:sym typeface="Times New Roman"/>
            </a:endParaRPr>
          </a:p>
        </p:txBody>
      </p:sp>
      <p:pic>
        <p:nvPicPr>
          <p:cNvPr id="190" name="Google Shape;190;p37" descr="Screen Shot 2015-10-15 at 9.01.57 PM.png"/>
          <p:cNvPicPr preferRelativeResize="0"/>
          <p:nvPr/>
        </p:nvPicPr>
        <p:blipFill rotWithShape="1">
          <a:blip r:embed="rId3">
            <a:alphaModFix/>
          </a:blip>
          <a:srcRect l="30379" r="30379"/>
          <a:stretch/>
        </p:blipFill>
        <p:spPr>
          <a:xfrm>
            <a:off x="4705150" y="361926"/>
            <a:ext cx="2035799" cy="1955425"/>
          </a:xfrm>
          <a:prstGeom prst="rect">
            <a:avLst/>
          </a:prstGeom>
          <a:noFill/>
          <a:ln>
            <a:noFill/>
          </a:ln>
        </p:spPr>
      </p:pic>
      <p:pic>
        <p:nvPicPr>
          <p:cNvPr id="191" name="Google Shape;191;p37" descr="Screen Shot 2015-10-16 at 4.59.24 PM.png"/>
          <p:cNvPicPr preferRelativeResize="0"/>
          <p:nvPr/>
        </p:nvPicPr>
        <p:blipFill rotWithShape="1">
          <a:blip r:embed="rId4">
            <a:alphaModFix/>
          </a:blip>
          <a:srcRect l="9911" t="13981" r="24877" b="606"/>
          <a:stretch/>
        </p:blipFill>
        <p:spPr>
          <a:xfrm>
            <a:off x="6796425" y="361926"/>
            <a:ext cx="2035800" cy="1955425"/>
          </a:xfrm>
          <a:prstGeom prst="rect">
            <a:avLst/>
          </a:prstGeom>
          <a:noFill/>
          <a:ln>
            <a:noFill/>
          </a:ln>
        </p:spPr>
      </p:pic>
      <p:pic>
        <p:nvPicPr>
          <p:cNvPr id="192" name="Google Shape;192;p37" descr="Screen Shot 2015-10-15 at 9.01.12 PM.png"/>
          <p:cNvPicPr preferRelativeResize="0"/>
          <p:nvPr/>
        </p:nvPicPr>
        <p:blipFill rotWithShape="1">
          <a:blip r:embed="rId5">
            <a:alphaModFix/>
          </a:blip>
          <a:srcRect l="2180" r="2171"/>
          <a:stretch/>
        </p:blipFill>
        <p:spPr>
          <a:xfrm>
            <a:off x="4705200" y="2366436"/>
            <a:ext cx="4127100" cy="242035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 was right!</a:t>
            </a:r>
            <a:endParaRPr sz="48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Conclusion</a:t>
            </a:r>
            <a:endParaRPr sz="3600"/>
          </a:p>
        </p:txBody>
      </p:sp>
      <p:sp>
        <p:nvSpPr>
          <p:cNvPr id="203" name="Google Shape;203;p39"/>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lgn="ctr" rtl="0">
              <a:lnSpc>
                <a:spcPct val="150000"/>
              </a:lnSpc>
              <a:spcBef>
                <a:spcPts val="1200"/>
              </a:spcBef>
              <a:spcAft>
                <a:spcPts val="0"/>
              </a:spcAft>
              <a:buNone/>
            </a:pPr>
            <a:r>
              <a:rPr lang="en" sz="1500">
                <a:solidFill>
                  <a:srgbClr val="000000"/>
                </a:solidFill>
                <a:latin typeface="Times New Roman"/>
                <a:ea typeface="Times New Roman"/>
                <a:cs typeface="Times New Roman"/>
                <a:sym typeface="Times New Roman"/>
              </a:rPr>
              <a:t>I have concluded that it would take the same amount of time to solve a problem in each language. Each of the codes are equally readable. They both handle operations and low to high level concepts similarly. </a:t>
            </a:r>
            <a:endParaRPr sz="1500">
              <a:solidFill>
                <a:srgbClr val="000000"/>
              </a:solidFill>
              <a:latin typeface="Times New Roman"/>
              <a:ea typeface="Times New Roman"/>
              <a:cs typeface="Times New Roman"/>
              <a:sym typeface="Times New Roman"/>
            </a:endParaRPr>
          </a:p>
          <a:p>
            <a:pPr marL="0" lvl="0" indent="0" algn="ctr" rtl="0">
              <a:lnSpc>
                <a:spcPct val="150000"/>
              </a:lnSpc>
              <a:spcBef>
                <a:spcPts val="1200"/>
              </a:spcBef>
              <a:spcAft>
                <a:spcPts val="0"/>
              </a:spcAft>
              <a:buNone/>
            </a:pPr>
            <a:r>
              <a:rPr lang="en" sz="1500">
                <a:solidFill>
                  <a:srgbClr val="000000"/>
                </a:solidFill>
                <a:latin typeface="Times New Roman"/>
                <a:ea typeface="Times New Roman"/>
                <a:cs typeface="Times New Roman"/>
                <a:sym typeface="Times New Roman"/>
              </a:rPr>
              <a:t>Throughout my research I learned that the applications for each language in the real world are entirely different. While each language would perform similarly in a small-scale academic pretense, they would perform differently in a high-level environment in which larger problems needed to be solved. </a:t>
            </a:r>
            <a:endParaRPr sz="1500">
              <a:solidFill>
                <a:srgbClr val="000000"/>
              </a:solidFill>
              <a:latin typeface="Times New Roman"/>
              <a:ea typeface="Times New Roman"/>
              <a:cs typeface="Times New Roman"/>
              <a:sym typeface="Times New Roman"/>
            </a:endParaRPr>
          </a:p>
          <a:p>
            <a:pPr marL="0" lvl="0" indent="0" algn="ctr" rtl="0">
              <a:spcBef>
                <a:spcPts val="1200"/>
              </a:spcBef>
              <a:spcAft>
                <a:spcPts val="1600"/>
              </a:spcAft>
              <a:buNone/>
            </a:pPr>
            <a:r>
              <a:rPr lang="en" sz="1500">
                <a:solidFill>
                  <a:srgbClr val="000000"/>
                </a:solidFill>
                <a:latin typeface="Times New Roman"/>
                <a:ea typeface="Times New Roman"/>
                <a:cs typeface="Times New Roman"/>
                <a:sym typeface="Times New Roman"/>
              </a:rPr>
              <a:t>I propose that high level projects be conducted to reach a more accurate conclusion. </a:t>
            </a:r>
            <a:endParaRPr sz="27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Why I chose these languages</a:t>
            </a:r>
            <a:endParaRPr sz="3600"/>
          </a:p>
        </p:txBody>
      </p:sp>
      <p:sp>
        <p:nvSpPr>
          <p:cNvPr id="114" name="Google Shape;114;p26"/>
          <p:cNvSpPr txBox="1">
            <a:spLocks noGrp="1"/>
          </p:cNvSpPr>
          <p:nvPr>
            <p:ph type="body" idx="1"/>
          </p:nvPr>
        </p:nvSpPr>
        <p:spPr>
          <a:xfrm>
            <a:off x="311700" y="1396375"/>
            <a:ext cx="4061100" cy="31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I have been working in Java for almost 4 years….</a:t>
            </a:r>
            <a:endParaRPr sz="2400"/>
          </a:p>
          <a:p>
            <a:pPr marL="0" lvl="0" indent="0" algn="l" rtl="0">
              <a:spcBef>
                <a:spcPts val="1600"/>
              </a:spcBef>
              <a:spcAft>
                <a:spcPts val="0"/>
              </a:spcAft>
              <a:buNone/>
            </a:pPr>
            <a:r>
              <a:rPr lang="en" sz="2400"/>
              <a:t>Worked on computers with my dad since I was a kid </a:t>
            </a:r>
            <a:endParaRPr sz="2400"/>
          </a:p>
          <a:p>
            <a:pPr marL="0" lvl="0" indent="0" algn="l" rtl="0">
              <a:spcBef>
                <a:spcPts val="1600"/>
              </a:spcBef>
              <a:spcAft>
                <a:spcPts val="1600"/>
              </a:spcAft>
              <a:buNone/>
            </a:pPr>
            <a:r>
              <a:rPr lang="en" sz="2400"/>
              <a:t>Followed up with computer classes in high school</a:t>
            </a:r>
            <a:endParaRPr sz="2400"/>
          </a:p>
        </p:txBody>
      </p:sp>
      <p:pic>
        <p:nvPicPr>
          <p:cNvPr id="115" name="Google Shape;115;p26"/>
          <p:cNvPicPr preferRelativeResize="0"/>
          <p:nvPr/>
        </p:nvPicPr>
        <p:blipFill>
          <a:blip r:embed="rId3">
            <a:alphaModFix/>
          </a:blip>
          <a:stretch>
            <a:fillRect/>
          </a:stretch>
        </p:blipFill>
        <p:spPr>
          <a:xfrm>
            <a:off x="4511200" y="1576575"/>
            <a:ext cx="4466400" cy="251351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7"/>
          <p:cNvSpPr txBox="1">
            <a:spLocks noGrp="1"/>
          </p:cNvSpPr>
          <p:nvPr>
            <p:ph type="title"/>
          </p:nvPr>
        </p:nvSpPr>
        <p:spPr>
          <a:xfrm>
            <a:off x="265500" y="1816950"/>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Java</a:t>
            </a:r>
            <a:endParaRPr/>
          </a:p>
          <a:p>
            <a:pPr marL="0" lvl="0" indent="0" algn="ctr" rtl="0">
              <a:spcBef>
                <a:spcPts val="0"/>
              </a:spcBef>
              <a:spcAft>
                <a:spcPts val="0"/>
              </a:spcAft>
              <a:buNone/>
            </a:pPr>
            <a:endParaRPr/>
          </a:p>
        </p:txBody>
      </p:sp>
      <p:sp>
        <p:nvSpPr>
          <p:cNvPr id="121" name="Google Shape;121;p27"/>
          <p:cNvSpPr txBox="1">
            <a:spLocks noGrp="1"/>
          </p:cNvSpPr>
          <p:nvPr>
            <p:ph type="body" idx="2"/>
          </p:nvPr>
        </p:nvSpPr>
        <p:spPr>
          <a:xfrm>
            <a:off x="4939500" y="154175"/>
            <a:ext cx="3837000" cy="4737000"/>
          </a:xfrm>
          <a:prstGeom prst="rect">
            <a:avLst/>
          </a:prstGeom>
        </p:spPr>
        <p:txBody>
          <a:bodyPr spcFirstLastPara="1" wrap="square" lIns="91425" tIns="91425" rIns="91425" bIns="91425" anchor="ctr" anchorCtr="0">
            <a:noAutofit/>
          </a:bodyPr>
          <a:lstStyle/>
          <a:p>
            <a:pPr marL="457200" lvl="0" indent="-317500" algn="l" rtl="0">
              <a:lnSpc>
                <a:spcPct val="150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Developed by Sun Microsystems in the 1990s</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Java is also a “simple, efficient, general-purpose language” </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Java is usable across platforms, object oriented and interpreted</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The same Java application will run identically on any computer, regardless of hardware features or operating system, as long as it has a Java interpreter</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Java also has a feature called Java Applets</a:t>
            </a:r>
            <a:endParaRPr sz="14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8"/>
          <p:cNvSpPr txBox="1">
            <a:spLocks noGrp="1"/>
          </p:cNvSpPr>
          <p:nvPr>
            <p:ph type="title"/>
          </p:nvPr>
        </p:nvSpPr>
        <p:spPr>
          <a:xfrm>
            <a:off x="265500" y="1816950"/>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t>
            </a:r>
            <a:endParaRPr/>
          </a:p>
          <a:p>
            <a:pPr marL="0" lvl="0" indent="0" algn="ctr" rtl="0">
              <a:spcBef>
                <a:spcPts val="0"/>
              </a:spcBef>
              <a:spcAft>
                <a:spcPts val="0"/>
              </a:spcAft>
              <a:buNone/>
            </a:pPr>
            <a:endParaRPr/>
          </a:p>
        </p:txBody>
      </p:sp>
      <p:sp>
        <p:nvSpPr>
          <p:cNvPr id="127" name="Google Shape;127;p28"/>
          <p:cNvSpPr txBox="1">
            <a:spLocks noGrp="1"/>
          </p:cNvSpPr>
          <p:nvPr>
            <p:ph type="body" idx="2"/>
          </p:nvPr>
        </p:nvSpPr>
        <p:spPr>
          <a:xfrm>
            <a:off x="4939500" y="126125"/>
            <a:ext cx="3837000" cy="49194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Times New Roman"/>
              <a:buChar char="●"/>
            </a:pPr>
            <a:r>
              <a:rPr lang="en" sz="1400">
                <a:latin typeface="Times New Roman"/>
                <a:ea typeface="Times New Roman"/>
                <a:cs typeface="Times New Roman"/>
                <a:sym typeface="Times New Roman"/>
              </a:rPr>
              <a:t>Developed by Bjarne Stroustrup in 1979 at Bells Lab</a:t>
            </a:r>
            <a:endParaRPr sz="14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400">
                <a:latin typeface="Times New Roman"/>
                <a:ea typeface="Times New Roman"/>
                <a:cs typeface="Times New Roman"/>
                <a:sym typeface="Times New Roman"/>
              </a:rPr>
              <a:t>C++ is a compiled language that is for general purpose coding, it is statically typed and free form </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a:latin typeface="Times New Roman"/>
                <a:ea typeface="Times New Roman"/>
                <a:cs typeface="Times New Roman"/>
                <a:sym typeface="Times New Roman"/>
              </a:rPr>
              <a:t>C++ is generally known as a middle-level difficulty language, and is also object-oriented </a:t>
            </a:r>
            <a:endParaRPr sz="14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400">
                <a:latin typeface="Times New Roman"/>
                <a:ea typeface="Times New Roman"/>
                <a:cs typeface="Times New Roman"/>
                <a:sym typeface="Times New Roman"/>
              </a:rPr>
              <a:t>Any C program will also work in C++, because C++ is a superset of C.</a:t>
            </a:r>
            <a:endParaRPr sz="14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400">
                <a:latin typeface="Times New Roman"/>
                <a:ea typeface="Times New Roman"/>
                <a:cs typeface="Times New Roman"/>
                <a:sym typeface="Times New Roman"/>
              </a:rPr>
              <a:t> C++ supports encapsulation, data hiding, inheritance and polymorphism</a:t>
            </a:r>
            <a:endParaRPr sz="16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9"/>
          <p:cNvSpPr txBox="1">
            <a:spLocks noGrp="1"/>
          </p:cNvSpPr>
          <p:nvPr>
            <p:ph type="title"/>
          </p:nvPr>
        </p:nvSpPr>
        <p:spPr>
          <a:xfrm>
            <a:off x="265500" y="1816950"/>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Similarities</a:t>
            </a:r>
            <a:endParaRPr/>
          </a:p>
          <a:p>
            <a:pPr marL="0" lvl="0" indent="0" algn="ctr" rtl="0">
              <a:spcBef>
                <a:spcPts val="0"/>
              </a:spcBef>
              <a:spcAft>
                <a:spcPts val="0"/>
              </a:spcAft>
              <a:buNone/>
            </a:pPr>
            <a:endParaRPr/>
          </a:p>
        </p:txBody>
      </p:sp>
      <p:sp>
        <p:nvSpPr>
          <p:cNvPr id="133" name="Google Shape;133;p29"/>
          <p:cNvSpPr txBox="1">
            <a:spLocks noGrp="1"/>
          </p:cNvSpPr>
          <p:nvPr>
            <p:ph type="body" idx="2"/>
          </p:nvPr>
        </p:nvSpPr>
        <p:spPr>
          <a:xfrm>
            <a:off x="4939500" y="126125"/>
            <a:ext cx="3837000" cy="49194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Times New Roman"/>
              <a:buChar char="●"/>
            </a:pPr>
            <a:r>
              <a:rPr lang="en" sz="1400">
                <a:latin typeface="Times New Roman"/>
                <a:ea typeface="Times New Roman"/>
                <a:cs typeface="Times New Roman"/>
                <a:sym typeface="Times New Roman"/>
              </a:rPr>
              <a:t>C++ and Java have similar syntax.</a:t>
            </a:r>
            <a:endParaRPr sz="14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400">
                <a:latin typeface="Times New Roman"/>
                <a:ea typeface="Times New Roman"/>
                <a:cs typeface="Times New Roman"/>
                <a:sym typeface="Times New Roman"/>
              </a:rPr>
              <a:t>Both languages have identical comment methods</a:t>
            </a:r>
            <a:endParaRPr sz="14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400">
                <a:latin typeface="Times New Roman"/>
                <a:ea typeface="Times New Roman"/>
                <a:cs typeface="Times New Roman"/>
                <a:sym typeface="Times New Roman"/>
              </a:rPr>
              <a:t>C++ and Java support inheritance and pointers, although used in different ways </a:t>
            </a:r>
            <a:endParaRPr sz="14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400">
                <a:latin typeface="Times New Roman"/>
                <a:ea typeface="Times New Roman"/>
                <a:cs typeface="Times New Roman"/>
                <a:sym typeface="Times New Roman"/>
              </a:rPr>
              <a:t>The primitive types in C++ and Java are nearly identical </a:t>
            </a:r>
            <a:endParaRPr sz="14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400">
                <a:latin typeface="Times New Roman"/>
                <a:ea typeface="Times New Roman"/>
                <a:cs typeface="Times New Roman"/>
                <a:sym typeface="Times New Roman"/>
              </a:rPr>
              <a:t>Both languages have a ‘main’ within the code in which the entry point is executed</a:t>
            </a:r>
            <a:endParaRPr sz="14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400">
                <a:latin typeface="Times New Roman"/>
                <a:ea typeface="Times New Roman"/>
                <a:cs typeface="Times New Roman"/>
                <a:sym typeface="Times New Roman"/>
              </a:rPr>
              <a:t>Both languages support polymorphism, abstraction, and encapsulation </a:t>
            </a:r>
            <a:endParaRPr sz="14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400">
                <a:latin typeface="Times New Roman"/>
                <a:ea typeface="Times New Roman"/>
                <a:cs typeface="Times New Roman"/>
                <a:sym typeface="Times New Roman"/>
              </a:rPr>
              <a:t>Both languages are used in Android, Mac, and Windows applications. They are used co-dependently with other languages and environments and are often used in the field to develop highly complex systems.</a:t>
            </a:r>
            <a:endParaRPr sz="16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30"/>
          <p:cNvSpPr txBox="1">
            <a:spLocks noGrp="1"/>
          </p:cNvSpPr>
          <p:nvPr>
            <p:ph type="title"/>
          </p:nvPr>
        </p:nvSpPr>
        <p:spPr>
          <a:xfrm>
            <a:off x="265500" y="1816950"/>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Differences</a:t>
            </a:r>
            <a:endParaRPr/>
          </a:p>
          <a:p>
            <a:pPr marL="0" lvl="0" indent="0" algn="ctr" rtl="0">
              <a:spcBef>
                <a:spcPts val="0"/>
              </a:spcBef>
              <a:spcAft>
                <a:spcPts val="0"/>
              </a:spcAft>
              <a:buNone/>
            </a:pPr>
            <a:endParaRPr/>
          </a:p>
        </p:txBody>
      </p:sp>
      <p:sp>
        <p:nvSpPr>
          <p:cNvPr id="139" name="Google Shape;139;p30"/>
          <p:cNvSpPr txBox="1">
            <a:spLocks noGrp="1"/>
          </p:cNvSpPr>
          <p:nvPr>
            <p:ph type="body" idx="2"/>
          </p:nvPr>
        </p:nvSpPr>
        <p:spPr>
          <a:xfrm>
            <a:off x="4939500" y="126125"/>
            <a:ext cx="3837000" cy="49194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Font typeface="Times New Roman"/>
              <a:buChar char="●"/>
            </a:pPr>
            <a:r>
              <a:rPr lang="en" sz="1400">
                <a:latin typeface="Times New Roman"/>
                <a:ea typeface="Times New Roman"/>
                <a:cs typeface="Times New Roman"/>
                <a:sym typeface="Times New Roman"/>
              </a:rPr>
              <a:t>Java code runs a little slower (because of the JVM) but it is more portable and has much better security features</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a:latin typeface="Times New Roman"/>
                <a:ea typeface="Times New Roman"/>
                <a:cs typeface="Times New Roman"/>
                <a:sym typeface="Times New Roman"/>
              </a:rPr>
              <a:t>While C++ permits the user to overload the computer, Java does not</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a:latin typeface="Times New Roman"/>
                <a:ea typeface="Times New Roman"/>
                <a:cs typeface="Times New Roman"/>
                <a:sym typeface="Times New Roman"/>
              </a:rPr>
              <a:t>Java is also a dynamic language, meaning that the user can modify the code while it is running as C++ does not support this</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a:latin typeface="Times New Roman"/>
                <a:ea typeface="Times New Roman"/>
                <a:cs typeface="Times New Roman"/>
                <a:sym typeface="Times New Roman"/>
              </a:rPr>
              <a:t>C++ contains predefined data types which may change from platform to platform while Java is the same on any platform</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a:latin typeface="Times New Roman"/>
                <a:ea typeface="Times New Roman"/>
                <a:cs typeface="Times New Roman"/>
                <a:sym typeface="Times New Roman"/>
              </a:rPr>
              <a:t> Global data and methods cannot reside outside of a class in Java, whereas C++ allows this</a:t>
            </a:r>
            <a:endParaRPr sz="140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sz="1400">
                <a:latin typeface="Times New Roman"/>
                <a:ea typeface="Times New Roman"/>
                <a:cs typeface="Times New Roman"/>
                <a:sym typeface="Times New Roman"/>
              </a:rPr>
              <a:t>C++ is mainly used for system programming while Java is mainly used for application programming </a:t>
            </a:r>
            <a:endParaRPr sz="14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31"/>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b="1"/>
              <a:t>The hypothesis</a:t>
            </a:r>
            <a:r>
              <a:rPr lang="en" sz="2000" b="1"/>
              <a:t> (or prediction)</a:t>
            </a:r>
            <a:endParaRPr sz="2000" b="1"/>
          </a:p>
          <a:p>
            <a:pPr marL="0" lvl="0" indent="0" algn="l" rtl="0">
              <a:spcBef>
                <a:spcPts val="0"/>
              </a:spcBef>
              <a:spcAft>
                <a:spcPts val="0"/>
              </a:spcAft>
              <a:buNone/>
            </a:pPr>
            <a:r>
              <a:rPr lang="en" sz="4400"/>
              <a:t>The languages will be similar in low level programming projects</a:t>
            </a:r>
            <a:endParaRPr sz="4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Problem</a:t>
            </a:r>
            <a:endParaRPr sz="3600"/>
          </a:p>
        </p:txBody>
      </p:sp>
      <p:sp>
        <p:nvSpPr>
          <p:cNvPr id="150" name="Google Shape;150;p32"/>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rgbClr val="2E2E2E"/>
                </a:solidFill>
                <a:highlight>
                  <a:srgbClr val="FFFFFF"/>
                </a:highlight>
                <a:latin typeface="Times New Roman"/>
                <a:ea typeface="Times New Roman"/>
                <a:cs typeface="Times New Roman"/>
                <a:sym typeface="Times New Roman"/>
              </a:rPr>
              <a:t>The problem originates from a developer position. When given a goal, a project or an assignment from work or school, a student or developer most usually has the task of choosing the language or languages that would be best suited in achieving the goal. In some situations, companies and professors may have required language that the developer is forced to use. But in many situations in the field, the developer is going to have to make an educated decision about the language that will be used to complete a task. Some developers may choose the language that they have the most experience with and are most comfortable with; this method is immature. To best further computer science and most efficiently complete a goal, the language used needs to be the best one for the task. </a:t>
            </a:r>
            <a:endParaRPr sz="29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3"/>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My testing method</a:t>
            </a:r>
            <a:endParaRPr/>
          </a:p>
        </p:txBody>
      </p:sp>
      <p:sp>
        <p:nvSpPr>
          <p:cNvPr id="156" name="Google Shape;156;p33"/>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rgbClr val="000000"/>
                </a:solidFill>
                <a:latin typeface="Times New Roman"/>
                <a:ea typeface="Times New Roman"/>
                <a:cs typeface="Times New Roman"/>
                <a:sym typeface="Times New Roman"/>
              </a:rPr>
              <a:t>The experiment consists of phenomena common in a coding or programming sphere. It will contain basic processing of mathematical concepts. It will include things such as if-statements and loops. The programs will take in user input and contain print statements.</a:t>
            </a:r>
            <a:r>
              <a:rPr lang="en" sz="1200">
                <a:solidFill>
                  <a:srgbClr val="000000"/>
                </a:solidFill>
                <a:latin typeface="Times New Roman"/>
                <a:ea typeface="Times New Roman"/>
                <a:cs typeface="Times New Roman"/>
                <a:sym typeface="Times New Roman"/>
              </a:rPr>
              <a:t> </a:t>
            </a:r>
            <a:endParaRPr/>
          </a:p>
        </p:txBody>
      </p:sp>
      <p:sp>
        <p:nvSpPr>
          <p:cNvPr id="157" name="Google Shape;157;p33"/>
          <p:cNvSpPr txBox="1">
            <a:spLocks noGrp="1"/>
          </p:cNvSpPr>
          <p:nvPr>
            <p:ph type="body" idx="2"/>
          </p:nvPr>
        </p:nvSpPr>
        <p:spPr>
          <a:xfrm>
            <a:off x="4939500" y="84100"/>
            <a:ext cx="3837000" cy="484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latin typeface="Times New Roman"/>
                <a:ea typeface="Times New Roman"/>
                <a:cs typeface="Times New Roman"/>
                <a:sym typeface="Times New Roman"/>
              </a:rPr>
              <a:t>These experiments are meant to test the necessities of a programming language. These experiments are common in introductory programming courses. If the tools and methods used in the experiments are easy to understand and use, they will most definitely be scalable for higher level projects. </a:t>
            </a:r>
            <a:endParaRPr sz="2000"/>
          </a:p>
          <a:p>
            <a:pPr marL="457200" lvl="0" indent="-342900" algn="l" rtl="0">
              <a:spcBef>
                <a:spcPts val="1600"/>
              </a:spcBef>
              <a:spcAft>
                <a:spcPts val="0"/>
              </a:spcAft>
              <a:buSzPts val="1800"/>
              <a:buChar char="●"/>
            </a:pPr>
            <a:r>
              <a:rPr lang="en"/>
              <a:t>Ease of development</a:t>
            </a:r>
            <a:endParaRPr/>
          </a:p>
          <a:p>
            <a:pPr marL="457200" lvl="0" indent="-342900" algn="l" rtl="0">
              <a:spcBef>
                <a:spcPts val="1600"/>
              </a:spcBef>
              <a:spcAft>
                <a:spcPts val="0"/>
              </a:spcAft>
              <a:buSzPts val="1800"/>
              <a:buChar char="●"/>
            </a:pPr>
            <a:r>
              <a:rPr lang="en"/>
              <a:t>Speed of development </a:t>
            </a:r>
            <a:endParaRPr/>
          </a:p>
          <a:p>
            <a:pPr marL="457200" lvl="0" indent="-342900" algn="l" rtl="0">
              <a:spcBef>
                <a:spcPts val="1600"/>
              </a:spcBef>
              <a:spcAft>
                <a:spcPts val="0"/>
              </a:spcAft>
              <a:buSzPts val="1800"/>
              <a:buChar char="●"/>
            </a:pPr>
            <a:r>
              <a:rPr lang="en"/>
              <a:t>Language Performance</a:t>
            </a:r>
            <a:endParaRPr/>
          </a:p>
          <a:p>
            <a:pPr marL="457200" lvl="0" indent="-342900" algn="l" rtl="0">
              <a:spcBef>
                <a:spcPts val="1600"/>
              </a:spcBef>
              <a:spcAft>
                <a:spcPts val="0"/>
              </a:spcAft>
              <a:buSzPts val="1800"/>
              <a:buChar char="●"/>
            </a:pPr>
            <a:r>
              <a:rPr lang="en"/>
              <a:t>Language Readability</a:t>
            </a:r>
            <a:endParaRPr/>
          </a:p>
          <a:p>
            <a:pPr marL="457200" lvl="0" indent="-342900" algn="l" rtl="0">
              <a:spcBef>
                <a:spcPts val="1600"/>
              </a:spcBef>
              <a:spcAft>
                <a:spcPts val="1600"/>
              </a:spcAft>
              <a:buSzPts val="1800"/>
              <a:buChar char="●"/>
            </a:pPr>
            <a:r>
              <a:rPr lang="en"/>
              <a:t>Compatibility</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873</Words>
  <Application>Microsoft Office PowerPoint</Application>
  <PresentationFormat>On-screen Show (16:9)</PresentationFormat>
  <Paragraphs>62</Paragraphs>
  <Slides>15</Slides>
  <Notes>15</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15</vt:i4>
      </vt:variant>
    </vt:vector>
  </HeadingPairs>
  <TitlesOfParts>
    <vt:vector size="20" baseType="lpstr">
      <vt:lpstr>Times New Roman</vt:lpstr>
      <vt:lpstr>Proxima Nova</vt:lpstr>
      <vt:lpstr>Arial</vt:lpstr>
      <vt:lpstr>Simple Light</vt:lpstr>
      <vt:lpstr>Spearmint</vt:lpstr>
      <vt:lpstr>C++ and Java</vt:lpstr>
      <vt:lpstr>Why I chose these languages</vt:lpstr>
      <vt:lpstr>Java </vt:lpstr>
      <vt:lpstr>C++ </vt:lpstr>
      <vt:lpstr>Similarities </vt:lpstr>
      <vt:lpstr>Differences </vt:lpstr>
      <vt:lpstr>The hypothesis (or prediction) The languages will be similar in low level programming projects</vt:lpstr>
      <vt:lpstr>Problem</vt:lpstr>
      <vt:lpstr>My testing method</vt:lpstr>
      <vt:lpstr>Rock, Paper, Scissors</vt:lpstr>
      <vt:lpstr>Weight Converter</vt:lpstr>
      <vt:lpstr>Text Adventure Game</vt:lpstr>
      <vt:lpstr>Aha!  Results</vt:lpstr>
      <vt:lpstr>I was right!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 and Java</dc:title>
  <cp:lastModifiedBy>Katie Knutson</cp:lastModifiedBy>
  <cp:revision>1</cp:revision>
  <dcterms:modified xsi:type="dcterms:W3CDTF">2022-03-27T02:34:43Z</dcterms:modified>
</cp:coreProperties>
</file>